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notesMasterIdLst>
    <p:notesMasterId r:id="rId15"/>
  </p:notesMasterIdLst>
  <p:sldIdLst>
    <p:sldId id="280" r:id="rId2"/>
    <p:sldId id="257" r:id="rId3"/>
    <p:sldId id="259" r:id="rId4"/>
    <p:sldId id="260" r:id="rId5"/>
    <p:sldId id="274" r:id="rId6"/>
    <p:sldId id="265" r:id="rId7"/>
    <p:sldId id="279" r:id="rId8"/>
    <p:sldId id="268" r:id="rId9"/>
    <p:sldId id="275" r:id="rId10"/>
    <p:sldId id="269" r:id="rId11"/>
    <p:sldId id="276" r:id="rId12"/>
    <p:sldId id="262" r:id="rId13"/>
    <p:sldId id="278" r:id="rId1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646" autoAdjust="0"/>
  </p:normalViewPr>
  <p:slideViewPr>
    <p:cSldViewPr>
      <p:cViewPr varScale="1">
        <p:scale>
          <a:sx n="102" d="100"/>
          <a:sy n="102" d="100"/>
        </p:scale>
        <p:origin x="-1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2214E8-1909-4853-9485-218D842FAB95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E4C3C06E-2942-406D-9D60-3D7E96279BE5}">
      <dgm:prSet phldrT="[Text]" custT="1"/>
      <dgm:spPr/>
      <dgm:t>
        <a:bodyPr/>
        <a:lstStyle/>
        <a:p>
          <a:r>
            <a:rPr lang="sr-Cyrl-CS" sz="1000" b="1" dirty="0" smtClean="0"/>
            <a:t>Индивид</a:t>
          </a:r>
          <a:r>
            <a:rPr lang="en-US" sz="1000" b="1" dirty="0" smtClean="0"/>
            <a:t>.</a:t>
          </a:r>
          <a:r>
            <a:rPr lang="sr-Cyrl-CS" sz="1000" b="1" dirty="0" smtClean="0"/>
            <a:t> карактер</a:t>
          </a:r>
          <a:endParaRPr lang="en-US" sz="1000" b="1" dirty="0"/>
        </a:p>
      </dgm:t>
    </dgm:pt>
    <dgm:pt modelId="{A6B7AD51-B9AF-4550-8B7A-2E8D14F43E77}" type="parTrans" cxnId="{1A705A9F-3E92-400F-8BC8-F4FE17E0A1C3}">
      <dgm:prSet/>
      <dgm:spPr/>
      <dgm:t>
        <a:bodyPr/>
        <a:lstStyle/>
        <a:p>
          <a:endParaRPr lang="en-US"/>
        </a:p>
      </dgm:t>
    </dgm:pt>
    <dgm:pt modelId="{0709F134-3193-4710-8F25-2AD9E45874C0}" type="sibTrans" cxnId="{1A705A9F-3E92-400F-8BC8-F4FE17E0A1C3}">
      <dgm:prSet/>
      <dgm:spPr/>
      <dgm:t>
        <a:bodyPr/>
        <a:lstStyle/>
        <a:p>
          <a:endParaRPr lang="en-US"/>
        </a:p>
      </dgm:t>
    </dgm:pt>
    <dgm:pt modelId="{539FE730-09A3-4ECE-B369-F08540C3239F}">
      <dgm:prSet phldrT="[Text]" custT="1"/>
      <dgm:spPr/>
      <dgm:t>
        <a:bodyPr/>
        <a:lstStyle/>
        <a:p>
          <a:r>
            <a:rPr lang="sr-Cyrl-CS" sz="1400" b="1" dirty="0" smtClean="0"/>
            <a:t>Друштвени карактер</a:t>
          </a:r>
          <a:endParaRPr lang="en-US" sz="1400" b="1" dirty="0"/>
        </a:p>
      </dgm:t>
    </dgm:pt>
    <dgm:pt modelId="{8B4C1D94-E943-41FD-A18F-F15CD93E06B8}" type="parTrans" cxnId="{E822CA09-4E72-4E02-9916-4B00808F5041}">
      <dgm:prSet/>
      <dgm:spPr/>
      <dgm:t>
        <a:bodyPr/>
        <a:lstStyle/>
        <a:p>
          <a:endParaRPr lang="en-US"/>
        </a:p>
      </dgm:t>
    </dgm:pt>
    <dgm:pt modelId="{89C2CFB2-4080-4950-BF30-FDB07A6C34F6}" type="sibTrans" cxnId="{E822CA09-4E72-4E02-9916-4B00808F5041}">
      <dgm:prSet/>
      <dgm:spPr/>
      <dgm:t>
        <a:bodyPr/>
        <a:lstStyle/>
        <a:p>
          <a:endParaRPr lang="en-US"/>
        </a:p>
      </dgm:t>
    </dgm:pt>
    <dgm:pt modelId="{A0DAF69B-B8CF-4968-906A-68BE736B977E}">
      <dgm:prSet phldrT="[Text]" custT="1"/>
      <dgm:spPr/>
      <dgm:t>
        <a:bodyPr/>
        <a:lstStyle/>
        <a:p>
          <a:r>
            <a:rPr lang="sr-Cyrl-CS" sz="1600" b="1" dirty="0" smtClean="0"/>
            <a:t>Људска природа</a:t>
          </a:r>
          <a:endParaRPr lang="en-US" sz="1600" b="1" dirty="0"/>
        </a:p>
      </dgm:t>
    </dgm:pt>
    <dgm:pt modelId="{71EE871B-8E72-4AE6-B790-AA14EC5460BF}" type="parTrans" cxnId="{C4959AE3-6D97-4769-9A45-72904457383F}">
      <dgm:prSet/>
      <dgm:spPr/>
      <dgm:t>
        <a:bodyPr/>
        <a:lstStyle/>
        <a:p>
          <a:endParaRPr lang="en-US"/>
        </a:p>
      </dgm:t>
    </dgm:pt>
    <dgm:pt modelId="{35115D06-B886-47DF-BF53-BC47C92BA5BD}" type="sibTrans" cxnId="{C4959AE3-6D97-4769-9A45-72904457383F}">
      <dgm:prSet/>
      <dgm:spPr/>
      <dgm:t>
        <a:bodyPr/>
        <a:lstStyle/>
        <a:p>
          <a:endParaRPr lang="en-US"/>
        </a:p>
      </dgm:t>
    </dgm:pt>
    <dgm:pt modelId="{7FA93A3C-5532-4316-A58E-5E0CF836F9B0}" type="pres">
      <dgm:prSet presAssocID="{FD2214E8-1909-4853-9485-218D842FAB95}" presName="compositeShape" presStyleCnt="0">
        <dgm:presLayoutVars>
          <dgm:dir/>
          <dgm:resizeHandles/>
        </dgm:presLayoutVars>
      </dgm:prSet>
      <dgm:spPr/>
    </dgm:pt>
    <dgm:pt modelId="{9762D037-2E9A-4982-8F6A-FAA5D3C3A7C1}" type="pres">
      <dgm:prSet presAssocID="{FD2214E8-1909-4853-9485-218D842FAB95}" presName="pyramid" presStyleLbl="node1" presStyleIdx="0" presStyleCnt="1"/>
      <dgm:spPr/>
    </dgm:pt>
    <dgm:pt modelId="{245C614F-62CE-4C5F-8521-3A321E1E8F08}" type="pres">
      <dgm:prSet presAssocID="{FD2214E8-1909-4853-9485-218D842FAB95}" presName="theList" presStyleCnt="0"/>
      <dgm:spPr/>
    </dgm:pt>
    <dgm:pt modelId="{7954A6AE-0E93-4233-B0A6-A0677A3BFD82}" type="pres">
      <dgm:prSet presAssocID="{E4C3C06E-2942-406D-9D60-3D7E96279BE5}" presName="aNode" presStyleLbl="fgAcc1" presStyleIdx="0" presStyleCnt="3" custScaleX="53991" custScaleY="54452" custLinFactY="-1552" custLinFactNeighborX="-53556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D39545-3B99-472F-AA0E-C99FAABD10F1}" type="pres">
      <dgm:prSet presAssocID="{E4C3C06E-2942-406D-9D60-3D7E96279BE5}" presName="aSpace" presStyleCnt="0"/>
      <dgm:spPr/>
    </dgm:pt>
    <dgm:pt modelId="{5F4A57F9-C597-4741-8CEA-69DA90163C64}" type="pres">
      <dgm:prSet presAssocID="{539FE730-09A3-4ECE-B369-F08540C3239F}" presName="aNode" presStyleLbl="fgAcc1" presStyleIdx="1" presStyleCnt="3" custScaleX="79825" custScaleY="46033" custLinFactNeighborX="-50218" custLinFactNeighborY="106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A02EF4-DC7A-4390-BBCE-096258E1C959}" type="pres">
      <dgm:prSet presAssocID="{539FE730-09A3-4ECE-B369-F08540C3239F}" presName="aSpace" presStyleCnt="0"/>
      <dgm:spPr/>
    </dgm:pt>
    <dgm:pt modelId="{CFC37BDD-82C3-4124-ACEE-74214FC86294}" type="pres">
      <dgm:prSet presAssocID="{A0DAF69B-B8CF-4968-906A-68BE736B977E}" presName="aNode" presStyleLbl="fgAcc1" presStyleIdx="2" presStyleCnt="3" custScaleX="113643" custLinFactY="11328" custLinFactNeighborX="-53556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8F8383-6FA8-468C-8D3D-27EC5BCFA882}" type="pres">
      <dgm:prSet presAssocID="{A0DAF69B-B8CF-4968-906A-68BE736B977E}" presName="aSpace" presStyleCnt="0"/>
      <dgm:spPr/>
    </dgm:pt>
  </dgm:ptLst>
  <dgm:cxnLst>
    <dgm:cxn modelId="{275AF01F-B6DE-43FE-B4B9-CA15126B948E}" type="presOf" srcId="{E4C3C06E-2942-406D-9D60-3D7E96279BE5}" destId="{7954A6AE-0E93-4233-B0A6-A0677A3BFD82}" srcOrd="0" destOrd="0" presId="urn:microsoft.com/office/officeart/2005/8/layout/pyramid2"/>
    <dgm:cxn modelId="{9564B3EE-D6AE-4075-9E66-7891A4F0A7F3}" type="presOf" srcId="{A0DAF69B-B8CF-4968-906A-68BE736B977E}" destId="{CFC37BDD-82C3-4124-ACEE-74214FC86294}" srcOrd="0" destOrd="0" presId="urn:microsoft.com/office/officeart/2005/8/layout/pyramid2"/>
    <dgm:cxn modelId="{1A705A9F-3E92-400F-8BC8-F4FE17E0A1C3}" srcId="{FD2214E8-1909-4853-9485-218D842FAB95}" destId="{E4C3C06E-2942-406D-9D60-3D7E96279BE5}" srcOrd="0" destOrd="0" parTransId="{A6B7AD51-B9AF-4550-8B7A-2E8D14F43E77}" sibTransId="{0709F134-3193-4710-8F25-2AD9E45874C0}"/>
    <dgm:cxn modelId="{9D5BE956-FBB4-49B8-97B6-0760C1C6FE0E}" type="presOf" srcId="{FD2214E8-1909-4853-9485-218D842FAB95}" destId="{7FA93A3C-5532-4316-A58E-5E0CF836F9B0}" srcOrd="0" destOrd="0" presId="urn:microsoft.com/office/officeart/2005/8/layout/pyramid2"/>
    <dgm:cxn modelId="{E822CA09-4E72-4E02-9916-4B00808F5041}" srcId="{FD2214E8-1909-4853-9485-218D842FAB95}" destId="{539FE730-09A3-4ECE-B369-F08540C3239F}" srcOrd="1" destOrd="0" parTransId="{8B4C1D94-E943-41FD-A18F-F15CD93E06B8}" sibTransId="{89C2CFB2-4080-4950-BF30-FDB07A6C34F6}"/>
    <dgm:cxn modelId="{C4959AE3-6D97-4769-9A45-72904457383F}" srcId="{FD2214E8-1909-4853-9485-218D842FAB95}" destId="{A0DAF69B-B8CF-4968-906A-68BE736B977E}" srcOrd="2" destOrd="0" parTransId="{71EE871B-8E72-4AE6-B790-AA14EC5460BF}" sibTransId="{35115D06-B886-47DF-BF53-BC47C92BA5BD}"/>
    <dgm:cxn modelId="{FF8696D7-C443-4681-839D-E1DF6B49768D}" type="presOf" srcId="{539FE730-09A3-4ECE-B369-F08540C3239F}" destId="{5F4A57F9-C597-4741-8CEA-69DA90163C64}" srcOrd="0" destOrd="0" presId="urn:microsoft.com/office/officeart/2005/8/layout/pyramid2"/>
    <dgm:cxn modelId="{D1FC5D40-EA6B-4C70-9394-F77DFEBC4EBC}" type="presParOf" srcId="{7FA93A3C-5532-4316-A58E-5E0CF836F9B0}" destId="{9762D037-2E9A-4982-8F6A-FAA5D3C3A7C1}" srcOrd="0" destOrd="0" presId="urn:microsoft.com/office/officeart/2005/8/layout/pyramid2"/>
    <dgm:cxn modelId="{34F81B68-279F-47E8-9050-E9386324FDE1}" type="presParOf" srcId="{7FA93A3C-5532-4316-A58E-5E0CF836F9B0}" destId="{245C614F-62CE-4C5F-8521-3A321E1E8F08}" srcOrd="1" destOrd="0" presId="urn:microsoft.com/office/officeart/2005/8/layout/pyramid2"/>
    <dgm:cxn modelId="{505A6DB9-F519-442F-8E8B-B4DCBF85606B}" type="presParOf" srcId="{245C614F-62CE-4C5F-8521-3A321E1E8F08}" destId="{7954A6AE-0E93-4233-B0A6-A0677A3BFD82}" srcOrd="0" destOrd="0" presId="urn:microsoft.com/office/officeart/2005/8/layout/pyramid2"/>
    <dgm:cxn modelId="{88ECF9E9-6E1A-4559-AD2A-2F6D57951266}" type="presParOf" srcId="{245C614F-62CE-4C5F-8521-3A321E1E8F08}" destId="{06D39545-3B99-472F-AA0E-C99FAABD10F1}" srcOrd="1" destOrd="0" presId="urn:microsoft.com/office/officeart/2005/8/layout/pyramid2"/>
    <dgm:cxn modelId="{9754D9AA-80A2-4DC9-81E2-969546721302}" type="presParOf" srcId="{245C614F-62CE-4C5F-8521-3A321E1E8F08}" destId="{5F4A57F9-C597-4741-8CEA-69DA90163C64}" srcOrd="2" destOrd="0" presId="urn:microsoft.com/office/officeart/2005/8/layout/pyramid2"/>
    <dgm:cxn modelId="{6620AC3D-3411-4DEA-B523-7FEB8E70D3B0}" type="presParOf" srcId="{245C614F-62CE-4C5F-8521-3A321E1E8F08}" destId="{6AA02EF4-DC7A-4390-BBCE-096258E1C959}" srcOrd="3" destOrd="0" presId="urn:microsoft.com/office/officeart/2005/8/layout/pyramid2"/>
    <dgm:cxn modelId="{1330F123-4315-4F14-BF04-5B92CD6960AA}" type="presParOf" srcId="{245C614F-62CE-4C5F-8521-3A321E1E8F08}" destId="{CFC37BDD-82C3-4124-ACEE-74214FC86294}" srcOrd="4" destOrd="0" presId="urn:microsoft.com/office/officeart/2005/8/layout/pyramid2"/>
    <dgm:cxn modelId="{C8687117-1A29-44BC-91F3-201E6DF15197}" type="presParOf" srcId="{245C614F-62CE-4C5F-8521-3A321E1E8F08}" destId="{CA8F8383-6FA8-468C-8D3D-27EC5BCFA882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62D037-2E9A-4982-8F6A-FAA5D3C3A7C1}">
      <dsp:nvSpPr>
        <dsp:cNvPr id="0" name=""/>
        <dsp:cNvSpPr/>
      </dsp:nvSpPr>
      <dsp:spPr>
        <a:xfrm>
          <a:off x="557645" y="0"/>
          <a:ext cx="2447636" cy="4530725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54A6AE-0E93-4233-B0A6-A0677A3BFD82}">
      <dsp:nvSpPr>
        <dsp:cNvPr id="0" name=""/>
        <dsp:cNvSpPr/>
      </dsp:nvSpPr>
      <dsp:spPr>
        <a:xfrm>
          <a:off x="1295400" y="240371"/>
          <a:ext cx="858977" cy="82878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CS" sz="1000" b="1" kern="1200" dirty="0" smtClean="0"/>
            <a:t>Индивид</a:t>
          </a:r>
          <a:r>
            <a:rPr lang="en-US" sz="1000" b="1" kern="1200" dirty="0" smtClean="0"/>
            <a:t>.</a:t>
          </a:r>
          <a:r>
            <a:rPr lang="sr-Cyrl-CS" sz="1000" b="1" kern="1200" dirty="0" smtClean="0"/>
            <a:t> карактер</a:t>
          </a:r>
          <a:endParaRPr lang="en-US" sz="1000" b="1" kern="1200" dirty="0"/>
        </a:p>
      </dsp:txBody>
      <dsp:txXfrm>
        <a:off x="1335858" y="280829"/>
        <a:ext cx="778061" cy="747865"/>
      </dsp:txXfrm>
    </dsp:sp>
    <dsp:sp modelId="{5F4A57F9-C597-4741-8CEA-69DA90163C64}">
      <dsp:nvSpPr>
        <dsp:cNvPr id="0" name=""/>
        <dsp:cNvSpPr/>
      </dsp:nvSpPr>
      <dsp:spPr>
        <a:xfrm>
          <a:off x="1143001" y="1493611"/>
          <a:ext cx="1269986" cy="70064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CS" sz="1400" b="1" kern="1200" dirty="0" smtClean="0"/>
            <a:t>Друштвени карактер</a:t>
          </a:r>
          <a:endParaRPr lang="en-US" sz="1400" b="1" kern="1200" dirty="0"/>
        </a:p>
      </dsp:txBody>
      <dsp:txXfrm>
        <a:off x="1177203" y="1527813"/>
        <a:ext cx="1201582" cy="632236"/>
      </dsp:txXfrm>
    </dsp:sp>
    <dsp:sp modelId="{CFC37BDD-82C3-4124-ACEE-74214FC86294}">
      <dsp:nvSpPr>
        <dsp:cNvPr id="0" name=""/>
        <dsp:cNvSpPr/>
      </dsp:nvSpPr>
      <dsp:spPr>
        <a:xfrm>
          <a:off x="820879" y="2726852"/>
          <a:ext cx="1808018" cy="152204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CS" sz="1600" b="1" kern="1200" dirty="0" smtClean="0"/>
            <a:t>Људска природа</a:t>
          </a:r>
          <a:endParaRPr lang="en-US" sz="1600" b="1" kern="1200" dirty="0"/>
        </a:p>
      </dsp:txBody>
      <dsp:txXfrm>
        <a:off x="895179" y="2801152"/>
        <a:ext cx="1659418" cy="13734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80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0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707FCF3A-F4E9-4A97-A583-DAF3B0D6FC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8893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52B91139-8347-403F-89E2-1004B23F2DE4}" type="slidenum">
              <a:rPr lang="en-US" smtClean="0">
                <a:latin typeface="Arial" charset="0"/>
              </a:rPr>
              <a:pPr/>
              <a:t>2</a:t>
            </a:fld>
            <a:endParaRPr lang="en-US" smtClean="0">
              <a:latin typeface="Arial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CEA7E756-5D3C-4FF6-85F9-3F9D3FF0116D}" type="slidenum">
              <a:rPr lang="en-US" smtClean="0">
                <a:latin typeface="Arial" charset="0"/>
              </a:rPr>
              <a:pPr/>
              <a:t>11</a:t>
            </a:fld>
            <a:endParaRPr lang="en-US" smtClean="0">
              <a:latin typeface="Arial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0D30AC43-3943-41AE-8783-75719D5D63A2}" type="slidenum">
              <a:rPr lang="en-US" smtClean="0">
                <a:latin typeface="Arial" charset="0"/>
              </a:rPr>
              <a:pPr/>
              <a:t>12</a:t>
            </a:fld>
            <a:endParaRPr lang="en-US" smtClean="0">
              <a:latin typeface="Arial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C8E637D0-FD19-46BC-B02C-EDC368127FDB}" type="slidenum">
              <a:rPr lang="en-US" smtClean="0">
                <a:latin typeface="Arial" charset="0"/>
              </a:rPr>
              <a:pPr/>
              <a:t>13</a:t>
            </a:fld>
            <a:endParaRPr lang="en-US" smtClean="0">
              <a:latin typeface="Arial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F7C7E630-55F6-46BF-A807-12D55942C8C1}" type="slidenum">
              <a:rPr lang="en-US" smtClean="0">
                <a:latin typeface="Arial" charset="0"/>
              </a:rPr>
              <a:pPr/>
              <a:t>3</a:t>
            </a:fld>
            <a:endParaRPr lang="en-US" smtClean="0">
              <a:latin typeface="Arial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33E49B9A-79DD-4CB2-8CC8-D05E76248ED5}" type="slidenum">
              <a:rPr lang="en-US" smtClean="0">
                <a:latin typeface="Arial" charset="0"/>
              </a:rPr>
              <a:pPr/>
              <a:t>4</a:t>
            </a:fld>
            <a:endParaRPr lang="en-US" smtClean="0">
              <a:latin typeface="Arial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FF6EAEBE-7C99-48D6-8DF0-6775AFCE2BC8}" type="slidenum">
              <a:rPr lang="en-US" smtClean="0">
                <a:latin typeface="Arial" charset="0"/>
              </a:rPr>
              <a:pPr/>
              <a:t>5</a:t>
            </a:fld>
            <a:endParaRPr lang="en-US" smtClean="0">
              <a:latin typeface="Arial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55A78151-DEA3-4B0F-BC08-10B4A453F523}" type="slidenum">
              <a:rPr lang="en-US" smtClean="0">
                <a:latin typeface="Arial" charset="0"/>
              </a:rPr>
              <a:pPr/>
              <a:t>6</a:t>
            </a:fld>
            <a:endParaRPr lang="en-US" smtClean="0">
              <a:latin typeface="Arial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9C8C6674-FD1C-42D4-9A33-5B24A8C85E91}" type="slidenum">
              <a:rPr lang="en-US" smtClean="0">
                <a:latin typeface="Arial" charset="0"/>
              </a:rPr>
              <a:pPr/>
              <a:t>7</a:t>
            </a:fld>
            <a:endParaRPr lang="en-US" smtClean="0">
              <a:latin typeface="Arial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3919E6F1-DF4A-49BD-8115-28937B5D19DE}" type="slidenum">
              <a:rPr lang="en-US" smtClean="0">
                <a:latin typeface="Arial" charset="0"/>
              </a:rPr>
              <a:pPr/>
              <a:t>8</a:t>
            </a:fld>
            <a:endParaRPr lang="en-US" smtClean="0">
              <a:latin typeface="Arial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50F18CD-8AF2-45E6-BF20-FB78EF1D9597}" type="slidenum">
              <a:rPr lang="en-US" smtClean="0">
                <a:latin typeface="Arial" charset="0"/>
              </a:rPr>
              <a:pPr/>
              <a:t>9</a:t>
            </a:fld>
            <a:endParaRPr lang="en-US" smtClean="0">
              <a:latin typeface="Arial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EB5739B-5E12-47EF-8727-D59AE6E97006}" type="slidenum">
              <a:rPr lang="en-US" smtClean="0">
                <a:latin typeface="Arial" charset="0"/>
              </a:rPr>
              <a:pPr/>
              <a:t>10</a:t>
            </a:fld>
            <a:endParaRPr lang="en-US" smtClean="0">
              <a:latin typeface="Arial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55320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5321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426DAC-BAB2-4026-9096-CAB87B8F86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95473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5D6D1C-1943-4735-B915-133CD1DC6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317867"/>
      </p:ext>
    </p:extLst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593F51-8A98-49E7-9F55-C46A71DEF5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949503"/>
      </p:ext>
    </p:extLst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3152DC-FA1B-47A2-82B3-F6023D4B50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257580"/>
      </p:ext>
    </p:extLst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998740-CBAA-4E65-9E1A-6FF295ABDC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523238"/>
      </p:ext>
    </p:extLst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3F8CD9-F887-436C-B0CA-2042DBC68B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304527"/>
      </p:ext>
    </p:extLst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4987D1-3661-4BDC-A053-FCE327A808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889987"/>
      </p:ext>
    </p:extLst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69B9CA-974C-4E8B-896A-45BD39E312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448505"/>
      </p:ext>
    </p:extLst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EA34CB-CB11-4E57-B4C5-6154C5186C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125928"/>
      </p:ext>
    </p:extLst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254D6C-A836-4404-B1FA-A90657AF62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75259"/>
      </p:ext>
    </p:extLst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553B5-2E08-45F1-9DF0-3DED1D98A9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458352"/>
      </p:ext>
    </p:extLst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427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3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5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6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7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8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28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0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1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2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3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8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5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8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7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29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9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0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1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29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54296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4297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4298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99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B515DBA8-42F4-4004-A67F-D4894F7A53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4300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98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542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5429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5429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54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54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54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54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4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42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42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42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42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42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42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42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42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42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42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42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42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96" grpId="0"/>
      <p:bldP spid="54297" grpId="0" build="p">
        <p:tmplLst>
          <p:tmpl lvl="1">
            <p:tnLst>
              <p:par>
                <p:cTn presetID="53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9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429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429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429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9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429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429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429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9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429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429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429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9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429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429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429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9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429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429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429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r-Cyrl-CS" dirty="0" smtClean="0"/>
              <a:t>СОЦИЈАЛНА ПСИХОАНАЛИЗА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 smtClean="0"/>
              <a:t>	</a:t>
            </a:r>
            <a:r>
              <a:rPr lang="sr-Cyrl-CS" dirty="0" smtClean="0"/>
              <a:t>Представници:</a:t>
            </a:r>
            <a:endParaRPr lang="en-US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 smtClean="0"/>
              <a:t>	</a:t>
            </a:r>
            <a:r>
              <a:rPr lang="sr-Cyrl-CS" dirty="0" smtClean="0"/>
              <a:t>ВИЛХЕЛМ РАЈХ, </a:t>
            </a:r>
            <a:endParaRPr lang="en-US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 smtClean="0"/>
              <a:t>	</a:t>
            </a:r>
            <a:r>
              <a:rPr lang="sr-Cyrl-CS" dirty="0" smtClean="0"/>
              <a:t>ЕРИХ ФРОМ, </a:t>
            </a:r>
            <a:endParaRPr lang="en-US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 smtClean="0"/>
              <a:t>	</a:t>
            </a:r>
            <a:r>
              <a:rPr lang="sr-Cyrl-CS" dirty="0" smtClean="0"/>
              <a:t>ОТО ФЕНИХЕЛ, </a:t>
            </a:r>
            <a:endParaRPr lang="en-US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 smtClean="0"/>
              <a:t>	</a:t>
            </a:r>
            <a:r>
              <a:rPr lang="sr-Cyrl-CS" dirty="0" smtClean="0"/>
              <a:t>ХАРИ СТЕК САЛИВЕН, </a:t>
            </a:r>
            <a:endParaRPr lang="en-US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 smtClean="0"/>
              <a:t>	</a:t>
            </a:r>
            <a:r>
              <a:rPr lang="sr-Cyrl-CS" dirty="0" smtClean="0"/>
              <a:t>КАРЕН ХОРНАЈ</a:t>
            </a:r>
            <a:endParaRPr lang="en-US" dirty="0" smtClean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Cyrl-CS" dirty="0" smtClean="0"/>
              <a:t>АГРЕСИВНОСТ</a:t>
            </a:r>
            <a:endParaRPr lang="en-US" dirty="0" smtClean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Cyrl-CS" sz="2400" b="1" dirty="0" smtClean="0"/>
              <a:t>Критика савремених схватања агресивности:</a:t>
            </a:r>
          </a:p>
          <a:p>
            <a:pPr eaLnBrk="1" hangingPunct="1">
              <a:defRPr/>
            </a:pPr>
            <a:r>
              <a:rPr lang="sr-Cyrl-CS" sz="2400" dirty="0" smtClean="0"/>
              <a:t>Инстинктивистичког (Фројд, Лоренц)  </a:t>
            </a:r>
          </a:p>
          <a:p>
            <a:pPr eaLnBrk="1" hangingPunct="1">
              <a:defRPr/>
            </a:pPr>
            <a:r>
              <a:rPr lang="sr-Cyrl-CS" sz="2400" dirty="0" smtClean="0"/>
              <a:t>Енвиронменталистичког схватања (бихејвиористи, утилитаристи)</a:t>
            </a:r>
          </a:p>
          <a:p>
            <a:pPr eaLnBrk="1" hangingPunct="1">
              <a:defRPr/>
            </a:pPr>
            <a:r>
              <a:rPr lang="sr-Cyrl-CS" sz="2400" b="1" dirty="0" smtClean="0"/>
              <a:t>Природа агресивности</a:t>
            </a:r>
          </a:p>
          <a:p>
            <a:pPr eaLnBrk="1" hangingPunct="1">
              <a:defRPr/>
            </a:pPr>
            <a:endParaRPr lang="sr-Cyrl-CS" sz="2400" i="1" dirty="0" smtClean="0"/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Cyrl-CS" sz="2400" dirty="0" smtClean="0"/>
              <a:t>Проблеми дефинисања </a:t>
            </a:r>
            <a:r>
              <a:rPr lang="sr-Cyrl-CS" sz="2400" i="1" dirty="0" smtClean="0"/>
              <a:t>агресије</a:t>
            </a:r>
            <a:r>
              <a:rPr lang="sr-Cyrl-CS" sz="2400" dirty="0" smtClean="0"/>
              <a:t> и </a:t>
            </a:r>
            <a:r>
              <a:rPr lang="sr-Cyrl-CS" sz="2400" i="1" dirty="0" smtClean="0"/>
              <a:t>агресивности</a:t>
            </a:r>
            <a:endParaRPr lang="en-US" sz="2400" i="1" dirty="0" smtClean="0"/>
          </a:p>
        </p:txBody>
      </p:sp>
      <p:pic>
        <p:nvPicPr>
          <p:cNvPr id="1229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4"/>
          <a:stretch>
            <a:fillRect/>
          </a:stretch>
        </p:blipFill>
        <p:spPr bwMode="auto">
          <a:xfrm>
            <a:off x="5181600" y="2514600"/>
            <a:ext cx="3144838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Cyrl-CS" smtClean="0"/>
              <a:t>ТИПОВИ АГРЕСИВНОСТИ</a:t>
            </a:r>
            <a:endParaRPr lang="en-US" smtClean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Cyrl-CS" i="1" dirty="0" smtClean="0"/>
              <a:t>Бенигна агресивност</a:t>
            </a:r>
            <a:r>
              <a:rPr lang="sr-Cyrl-CS" dirty="0" smtClean="0"/>
              <a:t> псеудоагресија </a:t>
            </a:r>
          </a:p>
          <a:p>
            <a:pPr eaLnBrk="1" hangingPunct="1">
              <a:defRPr/>
            </a:pPr>
            <a:r>
              <a:rPr lang="sr-Cyrl-CS" dirty="0" smtClean="0"/>
              <a:t>Дефанзивна </a:t>
            </a:r>
            <a:r>
              <a:rPr lang="sr-Cyrl-CS" sz="2000" dirty="0" smtClean="0"/>
              <a:t>(</a:t>
            </a:r>
            <a:r>
              <a:rPr lang="ru-RU" sz="2000" dirty="0" smtClean="0"/>
              <a:t>биолошки прилагодљива, сврсисходна и заједничка ж. и љ.)</a:t>
            </a:r>
            <a:endParaRPr lang="en-US" sz="2000" dirty="0" smtClean="0"/>
          </a:p>
          <a:p>
            <a:pPr eaLnBrk="1" hangingPunct="1">
              <a:defRPr/>
            </a:pPr>
            <a:endParaRPr lang="sr-Cyrl-CS" sz="2000" dirty="0" smtClean="0"/>
          </a:p>
          <a:p>
            <a:pPr eaLnBrk="1" hangingPunct="1">
              <a:defRPr/>
            </a:pPr>
            <a:endParaRPr lang="sr-Cyrl-CS" dirty="0" smtClean="0"/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11469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Cyrl-CS" i="1" dirty="0" smtClean="0"/>
              <a:t>Малигна агресивност </a:t>
            </a:r>
            <a:r>
              <a:rPr lang="sr-Cyrl-CS" sz="2000" dirty="0" smtClean="0"/>
              <a:t>(људска, није сврсисходна ни биол. прилагодљива)</a:t>
            </a:r>
          </a:p>
          <a:p>
            <a:pPr eaLnBrk="1" hangingPunct="1">
              <a:defRPr/>
            </a:pPr>
            <a:r>
              <a:rPr lang="sr-Cyrl-CS" dirty="0" smtClean="0"/>
              <a:t>садизам </a:t>
            </a:r>
            <a:r>
              <a:rPr lang="sr-Cyrl-CS" dirty="0" smtClean="0"/>
              <a:t>некрофилија</a:t>
            </a: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/>
          </a:p>
        </p:txBody>
      </p:sp>
      <p:pic>
        <p:nvPicPr>
          <p:cNvPr id="1331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733800"/>
            <a:ext cx="2743200" cy="214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134" y="3733800"/>
            <a:ext cx="3439160" cy="214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Cyrl-CS" smtClean="0"/>
              <a:t>СТРУКТУРА ЛИЧНОСТИ</a:t>
            </a:r>
            <a:endParaRPr lang="en-US" smtClean="0"/>
          </a:p>
        </p:txBody>
      </p:sp>
      <p:sp>
        <p:nvSpPr>
          <p:cNvPr id="60420" name="Rectangle 4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sr-Cyrl-CS" sz="2400" b="1" smtClean="0"/>
              <a:t>Људска </a:t>
            </a:r>
            <a:r>
              <a:rPr lang="sr-Cyrl-CS" sz="2400" b="1" dirty="0" smtClean="0"/>
              <a:t>природа</a:t>
            </a:r>
            <a:r>
              <a:rPr lang="sr-Cyrl-CS" sz="2400" dirty="0" smtClean="0"/>
              <a:t> (способности, основне биолошке и психол. потребе)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sr-Cyrl-CS" sz="2400" b="1" dirty="0" smtClean="0"/>
              <a:t>Друштвени карактер</a:t>
            </a:r>
            <a:r>
              <a:rPr lang="sr-Cyrl-CS" sz="2400" dirty="0" smtClean="0"/>
              <a:t> (карактеристичан за већу групу или заједницу људи)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sr-Cyrl-CS" sz="2400" b="1" dirty="0" smtClean="0"/>
              <a:t>Индивидуални  карактер</a:t>
            </a:r>
            <a:r>
              <a:rPr lang="sr-Cyrl-CS" sz="2400" dirty="0" smtClean="0"/>
              <a:t> (непоновљив, особен за сваког појединца)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</p:nvPr>
        </p:nvGraphicFramePr>
        <p:xfrm>
          <a:off x="4648200" y="1600200"/>
          <a:ext cx="4038600" cy="4530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Cyrl-CS" smtClean="0"/>
              <a:t>ДРУШТВЕНИ КАРАКТЕР</a:t>
            </a:r>
            <a:endParaRPr lang="en-US" smtClean="0"/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Cyrl-CS" i="1" dirty="0" smtClean="0"/>
              <a:t>Друштвени карактер</a:t>
            </a:r>
            <a:r>
              <a:rPr lang="sr-Cyrl-CS" dirty="0" smtClean="0"/>
              <a:t> (</a:t>
            </a:r>
            <a:r>
              <a:rPr lang="sr-Latn-CS" dirty="0" smtClean="0"/>
              <a:t>матрица карактера</a:t>
            </a:r>
            <a:r>
              <a:rPr lang="sr-Cyrl-CS" dirty="0" smtClean="0"/>
              <a:t>)</a:t>
            </a:r>
            <a:r>
              <a:rPr lang="sr-Latn-CS" dirty="0" smtClean="0"/>
              <a:t> </a:t>
            </a:r>
            <a:r>
              <a:rPr lang="sr-Cyrl-CS" i="1" dirty="0" smtClean="0"/>
              <a:t>је </a:t>
            </a:r>
            <a:r>
              <a:rPr lang="sr-Latn-CS" i="1" dirty="0" smtClean="0"/>
              <a:t>језгро црта карактера заједничко за одређену групу људи</a:t>
            </a:r>
            <a:r>
              <a:rPr lang="sr-Latn-CS" dirty="0" smtClean="0"/>
              <a:t> </a:t>
            </a:r>
            <a:r>
              <a:rPr lang="sr-Cyrl-CS" dirty="0" smtClean="0"/>
              <a:t>(</a:t>
            </a:r>
            <a:r>
              <a:rPr lang="sr-Latn-CS" dirty="0" smtClean="0"/>
              <a:t>насупрот индивидуалном карактеру </a:t>
            </a:r>
            <a:r>
              <a:rPr lang="sr-Cyrl-CS" dirty="0" smtClean="0"/>
              <a:t>)</a:t>
            </a:r>
          </a:p>
          <a:p>
            <a:pPr eaLnBrk="1" hangingPunct="1">
              <a:defRPr/>
            </a:pPr>
            <a:r>
              <a:rPr lang="sr-Cyrl-CS" dirty="0" smtClean="0"/>
              <a:t>настанак друштвеног карактера</a:t>
            </a:r>
          </a:p>
          <a:p>
            <a:pPr eaLnBrk="1" hangingPunct="1">
              <a:defRPr/>
            </a:pPr>
            <a:r>
              <a:rPr lang="sr-Cyrl-CS" dirty="0" smtClean="0"/>
              <a:t>развој (формирање</a:t>
            </a:r>
            <a:r>
              <a:rPr lang="en-US" dirty="0" smtClean="0"/>
              <a:t>, </a:t>
            </a:r>
            <a:r>
              <a:rPr lang="sr-Cyrl-RS" smtClean="0"/>
              <a:t>социјализација</a:t>
            </a:r>
            <a:r>
              <a:rPr lang="sr-Cyrl-CS" smtClean="0"/>
              <a:t>) ДК</a:t>
            </a:r>
          </a:p>
          <a:p>
            <a:pPr eaLnBrk="1" hangingPunct="1">
              <a:defRPr/>
            </a:pPr>
            <a:r>
              <a:rPr lang="sr-Cyrl-CS" dirty="0" smtClean="0"/>
              <a:t>Функције (друштвена и индивидуална)</a:t>
            </a:r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Cyrl-CS" sz="3800" smtClean="0"/>
              <a:t>НАСТАНАК И РАЗВОЈ СОЦИЈАЛНЕ ПСИХОАНАЛИЗЕ</a:t>
            </a:r>
            <a:endParaRPr lang="en-US" sz="380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sr-Cyrl-CS" sz="2800" smtClean="0"/>
              <a:t>Друштвене и историјске околности (ратови и револуције у двадесетом веку)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sr-Cyrl-CS" sz="2800" smtClean="0"/>
              <a:t>Развој друштвених наука (социјална антропологија, социологија, историја)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sr-Cyrl-CS" sz="2800" smtClean="0"/>
              <a:t>Фројдово истраживање друштвених и културних појава (ТОТЕМ И ТАБУ, ЈА И ОНО, ПСИХОЛОГИЈА МАСЕ И АНАЛИЗА ЕГА, НЕЛАГОДНОСТ У КУЛТУРИ)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sr-Cyrl-CS" sz="2800" smtClean="0"/>
              <a:t>Развој критичке теорије друштва (Адорно, Хоркхајмер, Маркузе, Фром и др.)</a:t>
            </a:r>
            <a:endParaRPr lang="en-US" sz="2800" smtClean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Cyrl-CS" sz="3800" smtClean="0"/>
              <a:t>ФРОМОВА ХУМАНИСТИЧКА / СОЦИЈАЛНА ПСИХОАНАЛИЗА</a:t>
            </a:r>
            <a:endParaRPr lang="en-US" sz="1800" smtClean="0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225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sr-Cyrl-CS" sz="1800" dirty="0" smtClean="0"/>
              <a:t>ЕРИХ ФРОМ (1900 -1980)</a:t>
            </a:r>
          </a:p>
          <a:p>
            <a:pPr eaLnBrk="1" hangingPunct="1">
              <a:lnSpc>
                <a:spcPct val="90000"/>
              </a:lnSpc>
              <a:defRPr/>
            </a:pPr>
            <a:endParaRPr lang="sr-Cyrl-CS" sz="2000" dirty="0" smtClean="0"/>
          </a:p>
          <a:p>
            <a:pPr eaLnBrk="1" hangingPunct="1">
              <a:lnSpc>
                <a:spcPct val="90000"/>
              </a:lnSpc>
              <a:defRPr/>
            </a:pPr>
            <a:endParaRPr lang="sr-Cyrl-CS" sz="1800" dirty="0" smtClean="0"/>
          </a:p>
          <a:p>
            <a:pPr eaLnBrk="1" hangingPunct="1">
              <a:lnSpc>
                <a:spcPct val="90000"/>
              </a:lnSpc>
              <a:defRPr/>
            </a:pPr>
            <a:endParaRPr lang="sr-Cyrl-CS" sz="2000" dirty="0" smtClean="0"/>
          </a:p>
          <a:p>
            <a:pPr eaLnBrk="1" hangingPunct="1">
              <a:lnSpc>
                <a:spcPct val="90000"/>
              </a:lnSpc>
              <a:defRPr/>
            </a:pPr>
            <a:endParaRPr lang="sr-Cyrl-CS" sz="2000" dirty="0" smtClean="0"/>
          </a:p>
          <a:p>
            <a:pPr eaLnBrk="1" hangingPunct="1">
              <a:lnSpc>
                <a:spcPct val="90000"/>
              </a:lnSpc>
              <a:defRPr/>
            </a:pPr>
            <a:endParaRPr lang="sr-Cyrl-CS" sz="2000" dirty="0" smtClean="0"/>
          </a:p>
          <a:p>
            <a:pPr eaLnBrk="1" hangingPunct="1">
              <a:lnSpc>
                <a:spcPct val="90000"/>
              </a:lnSpc>
              <a:defRPr/>
            </a:pPr>
            <a:endParaRPr lang="sr-Cyrl-CS" sz="2000" dirty="0" smtClean="0"/>
          </a:p>
          <a:p>
            <a:pPr eaLnBrk="1" hangingPunct="1">
              <a:lnSpc>
                <a:spcPct val="90000"/>
              </a:lnSpc>
              <a:defRPr/>
            </a:pPr>
            <a:endParaRPr lang="sr-Cyrl-CS" sz="20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sr-Cyrl-CS" sz="2000" dirty="0" smtClean="0"/>
              <a:t>ЖИВОТ И ДЕЛО</a:t>
            </a:r>
            <a:r>
              <a:rPr lang="sr-Cyrl-CS" sz="2400" dirty="0" smtClean="0"/>
              <a:t> </a:t>
            </a:r>
            <a:r>
              <a:rPr lang="sr-Cyrl-CS" sz="2000" dirty="0" smtClean="0"/>
              <a:t> (Детињство, студије, сарадња са франкфуртским кругом, одлазак у САД и Мексико, смрт)</a:t>
            </a:r>
          </a:p>
          <a:p>
            <a:pPr eaLnBrk="1" hangingPunct="1">
              <a:lnSpc>
                <a:spcPct val="90000"/>
              </a:lnSpc>
              <a:defRPr/>
            </a:pPr>
            <a:endParaRPr lang="sr-Cyrl-CS" sz="18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000" dirty="0" smtClean="0"/>
          </a:p>
        </p:txBody>
      </p:sp>
      <p:sp>
        <p:nvSpPr>
          <p:cNvPr id="11272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4654550" y="1600200"/>
            <a:ext cx="403225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sr-Cyrl-CS" sz="2000" dirty="0" smtClean="0"/>
              <a:t>ГЛАВНА ДЕЛА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sr-Cyrl-CS" sz="2000" dirty="0" smtClean="0"/>
              <a:t>Бекство од слободе (1941)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sr-Cyrl-CS" sz="2000" dirty="0" smtClean="0"/>
              <a:t>Човек за себе (1947)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sr-Cyrl-CS" sz="2000" dirty="0" smtClean="0"/>
              <a:t>Заборављени језик (1951)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sr-Cyrl-CS" sz="2000" dirty="0" smtClean="0"/>
              <a:t>Здраво друштво (1955)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sr-Cyrl-CS" sz="2000" dirty="0" smtClean="0"/>
              <a:t>Умеће љубави (1956)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sr-Cyrl-CS" sz="2000" dirty="0" smtClean="0"/>
              <a:t>Криза психоанализе (1970)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sr-Cyrl-CS" sz="2000" dirty="0" smtClean="0"/>
              <a:t>Анатомија људске деструктивности (1975)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sr-Cyrl-CS" sz="2000" dirty="0" smtClean="0"/>
              <a:t>Величина и границе Фројдове мисли (1979)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000" dirty="0" smtClean="0"/>
          </a:p>
        </p:txBody>
      </p:sp>
      <p:pic>
        <p:nvPicPr>
          <p:cNvPr id="5125" name="Picture 8" descr="E:\STARI DOKUMENTI\My Documents\UCITELJSKI FAKULTET\SLIKE za PSIHOLOGIJU LICNOSTI\Erih Fro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57400"/>
            <a:ext cx="3094038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Cyrl-CS" smtClean="0"/>
              <a:t>АНТРОПОЛОШКЕ ПОСТАВКЕ</a:t>
            </a:r>
            <a:endParaRPr lang="en-US" smtClean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530725"/>
          </a:xfrm>
        </p:spPr>
        <p:txBody>
          <a:bodyPr/>
          <a:lstStyle/>
          <a:p>
            <a:pPr marL="533400" indent="-533400" eaLnBrk="1" hangingPunct="1">
              <a:lnSpc>
                <a:spcPct val="80000"/>
              </a:lnSpc>
              <a:defRPr/>
            </a:pPr>
            <a:r>
              <a:rPr lang="sr-Cyrl-CS" b="1" smtClean="0"/>
              <a:t>Људска природа: </a:t>
            </a:r>
            <a:r>
              <a:rPr lang="sr-Cyrl-CS" sz="2800" b="1" smtClean="0"/>
              <a:t>критика есенцијализма и емпиризма</a:t>
            </a:r>
          </a:p>
          <a:p>
            <a:pPr marL="533400" indent="-533400" eaLnBrk="1" hangingPunct="1">
              <a:lnSpc>
                <a:spcPct val="80000"/>
              </a:lnSpc>
              <a:defRPr/>
            </a:pPr>
            <a:r>
              <a:rPr lang="sr-Cyrl-CS" sz="2800" b="1" smtClean="0"/>
              <a:t>Људска ситуација и људска природа </a:t>
            </a:r>
            <a:r>
              <a:rPr lang="sr-Cyrl-CS" sz="2800" smtClean="0"/>
              <a:t>(човек је део природе, али је свешћу, умом и имагинацијом превазилази; случајно, невољно рођен, невољно и умире)</a:t>
            </a:r>
            <a:endParaRPr lang="sr-Cyrl-CS" sz="2800" b="1" smtClean="0"/>
          </a:p>
          <a:p>
            <a:pPr marL="533400" indent="-533400" eaLnBrk="1" hangingPunct="1">
              <a:lnSpc>
                <a:spcPct val="80000"/>
              </a:lnSpc>
              <a:defRPr/>
            </a:pPr>
            <a:r>
              <a:rPr lang="sr-Cyrl-CS" sz="2800" b="1" smtClean="0"/>
              <a:t>Егзистенцијалне дихотомије: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sr-Cyrl-CS" sz="2800" smtClean="0"/>
              <a:t>Усамљеност и неспособност да се поднесе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sr-Cyrl-CS" sz="2800" smtClean="0"/>
              <a:t>Потенцијали и ограничено време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sr-Cyrl-CS" sz="2800" smtClean="0"/>
              <a:t>Смртност и тежња ка бесмртности</a:t>
            </a:r>
          </a:p>
          <a:p>
            <a:pPr marL="533400" indent="-533400" eaLnBrk="1" hangingPunct="1">
              <a:lnSpc>
                <a:spcPct val="80000"/>
              </a:lnSpc>
              <a:defRPr/>
            </a:pPr>
            <a:r>
              <a:rPr lang="sr-Cyrl-CS" sz="2800" smtClean="0"/>
              <a:t> </a:t>
            </a:r>
            <a:r>
              <a:rPr lang="sr-Cyrl-CS" sz="2800" b="1" smtClean="0"/>
              <a:t>Два одговора на егз. дихотомије</a:t>
            </a:r>
          </a:p>
          <a:p>
            <a:pPr marL="533400" indent="-533400" eaLnBrk="1" hangingPunct="1">
              <a:lnSpc>
                <a:spcPct val="80000"/>
              </a:lnSpc>
              <a:defRPr/>
            </a:pPr>
            <a:endParaRPr lang="en-US" sz="2800" b="1" smtClean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Cyrl-CS" smtClean="0"/>
              <a:t>ОСНОВНЕ ЉУДСКЕ ПОТРЕБЕ</a:t>
            </a:r>
            <a:endParaRPr lang="en-US" smtClean="0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sr-Cyrl-CS" sz="2800" b="1" dirty="0" smtClean="0"/>
              <a:t>Потреба за везаношћу</a:t>
            </a:r>
            <a:r>
              <a:rPr lang="sr-Cyrl-CS" sz="2800" dirty="0" smtClean="0"/>
              <a:t> (љубав - нарцизам)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sr-Cyrl-CS" sz="2800" b="1" dirty="0" smtClean="0"/>
              <a:t>Потреба за превазилажењем</a:t>
            </a:r>
            <a:r>
              <a:rPr lang="sr-Cyrl-CS" sz="2800" dirty="0" smtClean="0"/>
              <a:t> (стваралаштво – рушилаштво)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sr-Cyrl-CS" sz="2800" b="1" dirty="0" smtClean="0"/>
              <a:t>Потреба за укорењеношћу</a:t>
            </a:r>
            <a:r>
              <a:rPr lang="sr-Cyrl-CS" sz="2800" dirty="0" smtClean="0"/>
              <a:t> (братство -инцестуозна везаност)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sr-Cyrl-CS" sz="2800" b="1" dirty="0" smtClean="0"/>
              <a:t>Потреба за идентитетом</a:t>
            </a:r>
            <a:r>
              <a:rPr lang="sr-Cyrl-CS" sz="2800" dirty="0" smtClean="0"/>
              <a:t> (лични идентитет – идентитет хорде)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sr-Cyrl-CS" sz="2800" b="1" dirty="0" smtClean="0"/>
              <a:t>Потреба за оквиром оријентације и предметом веровања</a:t>
            </a:r>
            <a:r>
              <a:rPr lang="sr-Cyrl-CS" sz="2800" dirty="0" smtClean="0"/>
              <a:t> (наука, хуманистичка – ауторит., ирац. религија)</a:t>
            </a:r>
            <a:endParaRPr lang="en-US" sz="2800" dirty="0" smtClean="0"/>
          </a:p>
          <a:p>
            <a:pPr marL="609600" indent="-609600" eaLnBrk="1" hangingPunct="1">
              <a:lnSpc>
                <a:spcPct val="80000"/>
              </a:lnSpc>
              <a:defRPr/>
            </a:pPr>
            <a:endParaRPr lang="en-US" sz="2800" dirty="0" smtClean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Cyrl-CS" smtClean="0"/>
              <a:t>ДИНАМИКА ЛИЧНОСТИ</a:t>
            </a:r>
            <a:endParaRPr lang="en-US" smtClean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Cyrl-CS" sz="3400" smtClean="0"/>
              <a:t>Потреба за развојем / за слободом </a:t>
            </a:r>
          </a:p>
          <a:p>
            <a:pPr eaLnBrk="1" hangingPunct="1">
              <a:defRPr/>
            </a:pPr>
            <a:r>
              <a:rPr lang="sr-Cyrl-CS" sz="3400" smtClean="0"/>
              <a:t>Осећање усамљености и беспомоћности</a:t>
            </a:r>
            <a:r>
              <a:rPr lang="sr-Cyrl-CS" smtClean="0"/>
              <a:t> </a:t>
            </a:r>
          </a:p>
          <a:p>
            <a:pPr eaLnBrk="1" hangingPunct="1">
              <a:defRPr/>
            </a:pPr>
            <a:r>
              <a:rPr lang="sr-Cyrl-CS" sz="3400" smtClean="0"/>
              <a:t>Механизми бекства од слободе</a:t>
            </a:r>
          </a:p>
          <a:p>
            <a:pPr eaLnBrk="1" hangingPunct="1">
              <a:defRPr/>
            </a:pPr>
            <a:r>
              <a:rPr lang="sr-Cyrl-CS" sz="2800" i="1" smtClean="0"/>
              <a:t>Ауторитарност</a:t>
            </a:r>
          </a:p>
          <a:p>
            <a:pPr eaLnBrk="1" hangingPunct="1">
              <a:defRPr/>
            </a:pPr>
            <a:r>
              <a:rPr lang="sr-Cyrl-CS" sz="2800" i="1" smtClean="0"/>
              <a:t>Деструктивност </a:t>
            </a:r>
          </a:p>
          <a:p>
            <a:pPr eaLnBrk="1" hangingPunct="1">
              <a:defRPr/>
            </a:pPr>
            <a:r>
              <a:rPr lang="sr-Cyrl-CS" sz="2800" i="1" smtClean="0"/>
              <a:t>Конформизам</a:t>
            </a:r>
            <a:r>
              <a:rPr lang="sr-Cyrl-CS" sz="2800" smtClean="0"/>
              <a:t> </a:t>
            </a:r>
          </a:p>
          <a:p>
            <a:pPr eaLnBrk="1" hangingPunct="1">
              <a:defRPr/>
            </a:pPr>
            <a:r>
              <a:rPr lang="sr-Cyrl-CS" smtClean="0"/>
              <a:t>Људске страсти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mtClean="0"/>
          </a:p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Cyrl-CS" sz="3800" dirty="0" smtClean="0"/>
              <a:t>ДВЕ ОСНОВНЕ ЉУДСКЕ СТРАСТИ</a:t>
            </a:r>
            <a:endParaRPr lang="en-US" sz="3800" dirty="0" smtClean="0"/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Cyrl-CS" sz="2400" b="1" dirty="0" smtClean="0"/>
              <a:t>ЉУБАВ</a:t>
            </a:r>
          </a:p>
          <a:p>
            <a:pPr eaLnBrk="1" hangingPunct="1">
              <a:defRPr/>
            </a:pPr>
            <a:endParaRPr lang="sr-Cyrl-CS" sz="2400" dirty="0" smtClean="0"/>
          </a:p>
          <a:p>
            <a:pPr eaLnBrk="1" hangingPunct="1">
              <a:defRPr/>
            </a:pPr>
            <a:endParaRPr lang="sr-Cyrl-CS" sz="2400" dirty="0" smtClean="0"/>
          </a:p>
          <a:p>
            <a:pPr eaLnBrk="1" hangingPunct="1">
              <a:defRPr/>
            </a:pPr>
            <a:endParaRPr lang="sr-Cyrl-CS" sz="2400" dirty="0" smtClean="0"/>
          </a:p>
          <a:p>
            <a:pPr eaLnBrk="1" hangingPunct="1">
              <a:defRPr/>
            </a:pPr>
            <a:endParaRPr lang="sr-Cyrl-CS" sz="2400" dirty="0" smtClean="0"/>
          </a:p>
          <a:p>
            <a:pPr eaLnBrk="1" hangingPunct="1">
              <a:defRPr/>
            </a:pPr>
            <a:endParaRPr lang="sr-Cyrl-CS" sz="2400" dirty="0" smtClean="0"/>
          </a:p>
          <a:p>
            <a:pPr eaLnBrk="1" hangingPunct="1">
              <a:defRPr/>
            </a:pPr>
            <a:endParaRPr lang="sr-Cyrl-CS" sz="2400" dirty="0" smtClean="0"/>
          </a:p>
          <a:p>
            <a:pPr eaLnBrk="1" hangingPunct="1">
              <a:defRPr/>
            </a:pPr>
            <a:endParaRPr lang="sr-Cyrl-CS" sz="2400" dirty="0" smtClean="0"/>
          </a:p>
          <a:p>
            <a:pPr eaLnBrk="1" hangingPunct="1">
              <a:defRPr/>
            </a:pPr>
            <a:r>
              <a:rPr lang="sr-Cyrl-CS" sz="2400" dirty="0" smtClean="0"/>
              <a:t>Сличности и разлике са Фројдовом теоријом</a:t>
            </a:r>
            <a:endParaRPr lang="en-US" sz="2400" dirty="0" smtClean="0"/>
          </a:p>
        </p:txBody>
      </p:sp>
      <p:sp>
        <p:nvSpPr>
          <p:cNvPr id="12390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Cyrl-CS" sz="2400" b="1" dirty="0" smtClean="0"/>
              <a:t>АГРЕСИВНОСТ</a:t>
            </a:r>
            <a:endParaRPr lang="en-US" sz="2400" b="1" dirty="0" smtClean="0"/>
          </a:p>
          <a:p>
            <a:pPr eaLnBrk="1" hangingPunct="1">
              <a:defRPr/>
            </a:pPr>
            <a:endParaRPr lang="sr-Cyrl-CS" sz="2400" b="1" dirty="0" smtClean="0"/>
          </a:p>
          <a:p>
            <a:pPr eaLnBrk="1" hangingPunct="1">
              <a:defRPr/>
            </a:pPr>
            <a:endParaRPr lang="en-US" sz="2400" dirty="0" smtClean="0"/>
          </a:p>
        </p:txBody>
      </p:sp>
      <p:pic>
        <p:nvPicPr>
          <p:cNvPr id="9222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86" b="16741"/>
          <a:stretch/>
        </p:blipFill>
        <p:spPr bwMode="auto">
          <a:xfrm>
            <a:off x="1143000" y="2667000"/>
            <a:ext cx="2187575" cy="2371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6" r="3810"/>
          <a:stretch/>
        </p:blipFill>
        <p:spPr bwMode="auto">
          <a:xfrm>
            <a:off x="4876800" y="2667000"/>
            <a:ext cx="3032449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Cyrl-CS" smtClean="0"/>
              <a:t>ЉУБАВ</a:t>
            </a:r>
            <a:endParaRPr lang="en-US" smtClean="0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Cyrl-CS" sz="2400" b="1" smtClean="0"/>
              <a:t>Заблуде о љубави </a:t>
            </a:r>
            <a:r>
              <a:rPr lang="sr-Cyrl-CS" sz="2400" smtClean="0"/>
              <a:t>(“срећа”, судбина, биологија итд.)</a:t>
            </a:r>
          </a:p>
          <a:p>
            <a:pPr eaLnBrk="1" hangingPunct="1">
              <a:defRPr/>
            </a:pPr>
            <a:r>
              <a:rPr lang="sr-Cyrl-CS" sz="2400" b="1" smtClean="0"/>
              <a:t>Људска природа и суштина љубави </a:t>
            </a:r>
            <a:r>
              <a:rPr lang="sr-Cyrl-CS" sz="2400" smtClean="0"/>
              <a:t>(једини здрав и задовољавајући одговор на проблем људског постојања)</a:t>
            </a:r>
          </a:p>
          <a:p>
            <a:pPr eaLnBrk="1" hangingPunct="1">
              <a:defRPr/>
            </a:pPr>
            <a:r>
              <a:rPr lang="sr-Cyrl-CS" sz="2400" b="1" smtClean="0"/>
              <a:t>Љубав – </a:t>
            </a:r>
            <a:r>
              <a:rPr lang="sr-Cyrl-CS" sz="2400" smtClean="0"/>
              <a:t>појачан доживљај виталности</a:t>
            </a:r>
            <a:endParaRPr lang="sr-Cyrl-CS" sz="2400" b="1" smtClean="0"/>
          </a:p>
        </p:txBody>
      </p:sp>
      <p:sp>
        <p:nvSpPr>
          <p:cNvPr id="73735" name="Rectangle 7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Cyrl-CS" sz="2400" b="1" smtClean="0"/>
              <a:t>Карактеристике љубави:</a:t>
            </a:r>
          </a:p>
          <a:p>
            <a:pPr eaLnBrk="1" hangingPunct="1">
              <a:defRPr/>
            </a:pPr>
            <a:r>
              <a:rPr lang="sr-Cyrl-CS" sz="2400" i="1" smtClean="0"/>
              <a:t>Давање</a:t>
            </a:r>
            <a:r>
              <a:rPr lang="sr-Cyrl-CS" sz="2400" smtClean="0"/>
              <a:t> (богаћење) </a:t>
            </a:r>
          </a:p>
          <a:p>
            <a:pPr eaLnBrk="1" hangingPunct="1">
              <a:defRPr/>
            </a:pPr>
            <a:r>
              <a:rPr lang="sr-Cyrl-CS" sz="2400" smtClean="0"/>
              <a:t>Брига (активна заокупљеност растом вољене особе)</a:t>
            </a:r>
          </a:p>
          <a:p>
            <a:pPr eaLnBrk="1" hangingPunct="1">
              <a:defRPr/>
            </a:pPr>
            <a:r>
              <a:rPr lang="sr-Cyrl-CS" sz="2400" i="1" smtClean="0"/>
              <a:t>Поштовање</a:t>
            </a:r>
            <a:r>
              <a:rPr lang="sr-Cyrl-CS" sz="2400" smtClean="0"/>
              <a:t> (допустити да буде оно што јесте)</a:t>
            </a:r>
          </a:p>
          <a:p>
            <a:pPr eaLnBrk="1" hangingPunct="1">
              <a:defRPr/>
            </a:pPr>
            <a:r>
              <a:rPr lang="sr-Cyrl-CS" sz="2400" i="1" smtClean="0"/>
              <a:t>Одговорност </a:t>
            </a:r>
            <a:r>
              <a:rPr lang="sr-Cyrl-CS" sz="2400" smtClean="0"/>
              <a:t> </a:t>
            </a:r>
          </a:p>
          <a:p>
            <a:pPr eaLnBrk="1" hangingPunct="1">
              <a:defRPr/>
            </a:pPr>
            <a:r>
              <a:rPr lang="sr-Cyrl-CS" sz="2400" i="1" smtClean="0"/>
              <a:t>Познавање</a:t>
            </a:r>
            <a:r>
              <a:rPr lang="sr-Cyrl-CS" sz="2400" smtClean="0"/>
              <a:t> (суштине вољене особе)</a:t>
            </a:r>
          </a:p>
          <a:p>
            <a:pPr eaLnBrk="1" hangingPunct="1">
              <a:defRPr/>
            </a:pPr>
            <a:endParaRPr lang="en-US" sz="2400" smtClean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Cyrl-CS" smtClean="0"/>
              <a:t>СУДБИНА ЉУБАВИ ДАНАС</a:t>
            </a:r>
            <a:endParaRPr lang="en-US" smtClean="0"/>
          </a:p>
        </p:txBody>
      </p:sp>
      <p:sp>
        <p:nvSpPr>
          <p:cNvPr id="109574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Cyrl-CS" b="1" dirty="0" smtClean="0"/>
              <a:t>Облици изопачавања љубави у савременој Западној култури</a:t>
            </a:r>
            <a:r>
              <a:rPr lang="sr-Cyrl-CS" dirty="0" smtClean="0"/>
              <a:t> (инфантилна љубав, “велика љубав”, узајамно сексуално искоришћавање, “лудило удвоје”,)</a:t>
            </a: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</p:txBody>
      </p:sp>
      <p:pic>
        <p:nvPicPr>
          <p:cNvPr id="11268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3" b="5473"/>
          <a:stretch>
            <a:fillRect/>
          </a:stretch>
        </p:blipFill>
        <p:spPr>
          <a:xfrm>
            <a:off x="1371600" y="2590800"/>
            <a:ext cx="2166938" cy="1828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rtain Call">
  <a:themeElements>
    <a:clrScheme name="Curtain Call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Curtain Call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Curtain Call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rtain Call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Curtain Call</Template>
  <TotalTime>965</TotalTime>
  <Words>543</Words>
  <Application>Microsoft Office PowerPoint</Application>
  <PresentationFormat>On-screen Show (4:3)</PresentationFormat>
  <Paragraphs>113</Paragraphs>
  <Slides>13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Curtain Call</vt:lpstr>
      <vt:lpstr>СОЦИЈАЛНА ПСИХОАНАЛИЗА</vt:lpstr>
      <vt:lpstr>НАСТАНАК И РАЗВОЈ СОЦИЈАЛНЕ ПСИХОАНАЛИЗЕ</vt:lpstr>
      <vt:lpstr>ФРОМОВА ХУМАНИСТИЧКА / СОЦИЈАЛНА ПСИХОАНАЛИЗА</vt:lpstr>
      <vt:lpstr>АНТРОПОЛОШКЕ ПОСТАВКЕ</vt:lpstr>
      <vt:lpstr>ОСНОВНЕ ЉУДСКЕ ПОТРЕБЕ</vt:lpstr>
      <vt:lpstr>ДИНАМИКА ЛИЧНОСТИ</vt:lpstr>
      <vt:lpstr>ДВЕ ОСНОВНЕ ЉУДСКЕ СТРАСТИ</vt:lpstr>
      <vt:lpstr>ЉУБАВ</vt:lpstr>
      <vt:lpstr>СУДБИНА ЉУБАВИ ДАНАС</vt:lpstr>
      <vt:lpstr>АГРЕСИВНОСТ</vt:lpstr>
      <vt:lpstr>ТИПОВИ АГРЕСИВНОСТИ</vt:lpstr>
      <vt:lpstr>СТРУКТУРА ЛИЧНОСТИ</vt:lpstr>
      <vt:lpstr>ДРУШТВЕНИ КАРАКТЕР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СОЦИЈАЛНОАНАЛИТИЧКЕ ТЕОРИЈЕ ЛИЧНОСТИ</dc:title>
  <dc:creator>Zarko</dc:creator>
  <cp:lastModifiedBy>zarko</cp:lastModifiedBy>
  <cp:revision>107</cp:revision>
  <dcterms:created xsi:type="dcterms:W3CDTF">2005-03-19T16:43:03Z</dcterms:created>
  <dcterms:modified xsi:type="dcterms:W3CDTF">2014-04-28T21:35:15Z</dcterms:modified>
</cp:coreProperties>
</file>